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308" r:id="rId3"/>
    <p:sldId id="309" r:id="rId4"/>
    <p:sldId id="310" r:id="rId5"/>
    <p:sldId id="311" r:id="rId6"/>
    <p:sldId id="312" r:id="rId7"/>
    <p:sldId id="313" r:id="rId8"/>
    <p:sldId id="314" r:id="rId9"/>
    <p:sldId id="315" r:id="rId10"/>
    <p:sldId id="316" r:id="rId11"/>
  </p:sldIdLst>
  <p:sldSz cx="9144000" cy="5143500" type="screen16x9"/>
  <p:notesSz cx="6858000" cy="9144000"/>
  <p:embeddedFontLst>
    <p:embeddedFont>
      <p:font typeface="Montserrat ExtraBold" panose="00000900000000000000" pitchFamily="2" charset="0"/>
      <p:bold r:id="rId13"/>
      <p:boldItalic r:id="rId14"/>
    </p:embeddedFont>
    <p:embeddedFont>
      <p:font typeface="Work Sans" pitchFamily="2" charset="0"/>
      <p:regular r:id="rId15"/>
      <p:bold r:id="rId16"/>
      <p:italic r:id="rId17"/>
      <p:boldItalic r:id="rId18"/>
    </p:embeddedFont>
    <p:embeddedFont>
      <p:font typeface="Work Sans Medium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58C6FF-DC8E-4794-A33F-5337076DE0AE}">
  <a:tblStyle styleId="{6B58C6FF-DC8E-4794-A33F-5337076DE0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1e2d7f0c6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1e2d7f0c6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09800" y="2571738"/>
            <a:ext cx="5524500" cy="149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09800" y="4145925"/>
            <a:ext cx="5524500" cy="39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274216" y="4479374"/>
            <a:ext cx="437659" cy="437659"/>
            <a:chOff x="6691603" y="665569"/>
            <a:chExt cx="891000" cy="8910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8428891" y="4479374"/>
            <a:ext cx="437659" cy="437659"/>
            <a:chOff x="6691603" y="665569"/>
            <a:chExt cx="891000" cy="891000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379000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2"/>
          <p:cNvSpPr/>
          <p:nvPr/>
        </p:nvSpPr>
        <p:spPr>
          <a:xfrm rot="5400000">
            <a:off x="4212000" y="2756875"/>
            <a:ext cx="720000" cy="503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3" name="Google Shape;73;p6"/>
          <p:cNvGrpSpPr/>
          <p:nvPr/>
        </p:nvGrpSpPr>
        <p:grpSpPr>
          <a:xfrm flipH="1">
            <a:off x="274216" y="226491"/>
            <a:ext cx="437659" cy="437659"/>
            <a:chOff x="6691603" y="665569"/>
            <a:chExt cx="891000" cy="891000"/>
          </a:xfrm>
        </p:grpSpPr>
        <p:sp>
          <p:nvSpPr>
            <p:cNvPr id="74" name="Google Shape;74;p6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6"/>
          <p:cNvGrpSpPr/>
          <p:nvPr/>
        </p:nvGrpSpPr>
        <p:grpSpPr>
          <a:xfrm>
            <a:off x="8428891" y="226491"/>
            <a:ext cx="437659" cy="437659"/>
            <a:chOff x="6691603" y="665569"/>
            <a:chExt cx="891000" cy="891000"/>
          </a:xfrm>
        </p:grpSpPr>
        <p:sp>
          <p:nvSpPr>
            <p:cNvPr id="77" name="Google Shape;77;p6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6"/>
          <p:cNvSpPr/>
          <p:nvPr/>
        </p:nvSpPr>
        <p:spPr>
          <a:xfrm rot="5400000">
            <a:off x="195300" y="4614900"/>
            <a:ext cx="333300" cy="72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"/>
          <p:cNvSpPr/>
          <p:nvPr/>
        </p:nvSpPr>
        <p:spPr>
          <a:xfrm rot="5400000">
            <a:off x="8619300" y="4614900"/>
            <a:ext cx="333300" cy="72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 rot="10800000">
            <a:off x="279616" y="4479374"/>
            <a:ext cx="437659" cy="437659"/>
            <a:chOff x="6691603" y="665569"/>
            <a:chExt cx="891000" cy="891000"/>
          </a:xfrm>
        </p:grpSpPr>
        <p:sp>
          <p:nvSpPr>
            <p:cNvPr id="225" name="Google Shape;225;p18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18"/>
          <p:cNvGrpSpPr/>
          <p:nvPr/>
        </p:nvGrpSpPr>
        <p:grpSpPr>
          <a:xfrm flipH="1">
            <a:off x="279616" y="226491"/>
            <a:ext cx="437659" cy="437659"/>
            <a:chOff x="6691603" y="665569"/>
            <a:chExt cx="891000" cy="891000"/>
          </a:xfrm>
        </p:grpSpPr>
        <p:sp>
          <p:nvSpPr>
            <p:cNvPr id="228" name="Google Shape;228;p18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body" idx="1"/>
          </p:nvPr>
        </p:nvSpPr>
        <p:spPr>
          <a:xfrm>
            <a:off x="720000" y="1093925"/>
            <a:ext cx="7704000" cy="26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18"/>
          <p:cNvSpPr/>
          <p:nvPr/>
        </p:nvSpPr>
        <p:spPr>
          <a:xfrm rot="-5400000" flipH="1">
            <a:off x="6198592" y="2217000"/>
            <a:ext cx="5162400" cy="72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8"/>
          <p:cNvSpPr/>
          <p:nvPr/>
        </p:nvSpPr>
        <p:spPr>
          <a:xfrm rot="-5400000" flipH="1">
            <a:off x="6198592" y="2217000"/>
            <a:ext cx="5162400" cy="72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" name="Google Shape;394;p28"/>
          <p:cNvGrpSpPr/>
          <p:nvPr/>
        </p:nvGrpSpPr>
        <p:grpSpPr>
          <a:xfrm flipH="1">
            <a:off x="7988004" y="4718425"/>
            <a:ext cx="881740" cy="198600"/>
            <a:chOff x="274222" y="4718425"/>
            <a:chExt cx="881740" cy="198600"/>
          </a:xfrm>
        </p:grpSpPr>
        <p:sp>
          <p:nvSpPr>
            <p:cNvPr id="395" name="Google Shape;395;p28"/>
            <p:cNvSpPr/>
            <p:nvPr/>
          </p:nvSpPr>
          <p:spPr>
            <a:xfrm flipH="1">
              <a:off x="956763" y="4718425"/>
              <a:ext cx="199200" cy="19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 flipH="1">
              <a:off x="615493" y="4718425"/>
              <a:ext cx="199200" cy="19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 flipH="1">
              <a:off x="274222" y="4718425"/>
              <a:ext cx="199200" cy="19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28"/>
          <p:cNvGrpSpPr/>
          <p:nvPr/>
        </p:nvGrpSpPr>
        <p:grpSpPr>
          <a:xfrm flipH="1">
            <a:off x="244050" y="226508"/>
            <a:ext cx="620486" cy="404336"/>
            <a:chOff x="8212756" y="332833"/>
            <a:chExt cx="620486" cy="404336"/>
          </a:xfrm>
        </p:grpSpPr>
        <p:grpSp>
          <p:nvGrpSpPr>
            <p:cNvPr id="399" name="Google Shape;399;p28"/>
            <p:cNvGrpSpPr/>
            <p:nvPr/>
          </p:nvGrpSpPr>
          <p:grpSpPr>
            <a:xfrm rot="2700000">
              <a:off x="8271970" y="392047"/>
              <a:ext cx="285909" cy="285909"/>
              <a:chOff x="6691603" y="665569"/>
              <a:chExt cx="891000" cy="891000"/>
            </a:xfrm>
          </p:grpSpPr>
          <p:sp>
            <p:nvSpPr>
              <p:cNvPr id="400" name="Google Shape;400;p28"/>
              <p:cNvSpPr/>
              <p:nvPr/>
            </p:nvSpPr>
            <p:spPr>
              <a:xfrm rot="-5400000">
                <a:off x="7031502" y="1005469"/>
                <a:ext cx="891000" cy="211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6691603" y="665586"/>
                <a:ext cx="891000" cy="211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2" name="Google Shape;402;p28"/>
            <p:cNvGrpSpPr/>
            <p:nvPr/>
          </p:nvGrpSpPr>
          <p:grpSpPr>
            <a:xfrm rot="2700000">
              <a:off x="8488120" y="392047"/>
              <a:ext cx="285909" cy="285909"/>
              <a:chOff x="6691603" y="665569"/>
              <a:chExt cx="891000" cy="891000"/>
            </a:xfrm>
          </p:grpSpPr>
          <p:sp>
            <p:nvSpPr>
              <p:cNvPr id="403" name="Google Shape;403;p28"/>
              <p:cNvSpPr/>
              <p:nvPr/>
            </p:nvSpPr>
            <p:spPr>
              <a:xfrm rot="-5400000">
                <a:off x="7031502" y="1005469"/>
                <a:ext cx="891000" cy="211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8"/>
              <p:cNvSpPr/>
              <p:nvPr/>
            </p:nvSpPr>
            <p:spPr>
              <a:xfrm>
                <a:off x="6691603" y="665586"/>
                <a:ext cx="891000" cy="211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p29"/>
          <p:cNvGrpSpPr/>
          <p:nvPr/>
        </p:nvGrpSpPr>
        <p:grpSpPr>
          <a:xfrm rot="10800000" flipH="1">
            <a:off x="8456141" y="4479374"/>
            <a:ext cx="437659" cy="437659"/>
            <a:chOff x="6691603" y="665569"/>
            <a:chExt cx="891000" cy="891000"/>
          </a:xfrm>
        </p:grpSpPr>
        <p:sp>
          <p:nvSpPr>
            <p:cNvPr id="407" name="Google Shape;407;p29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29"/>
          <p:cNvGrpSpPr/>
          <p:nvPr/>
        </p:nvGrpSpPr>
        <p:grpSpPr>
          <a:xfrm>
            <a:off x="8456141" y="226491"/>
            <a:ext cx="437659" cy="437659"/>
            <a:chOff x="6691603" y="665569"/>
            <a:chExt cx="891000" cy="891000"/>
          </a:xfrm>
        </p:grpSpPr>
        <p:sp>
          <p:nvSpPr>
            <p:cNvPr id="410" name="Google Shape;410;p29"/>
            <p:cNvSpPr/>
            <p:nvPr/>
          </p:nvSpPr>
          <p:spPr>
            <a:xfrm rot="-5400000">
              <a:off x="7031502" y="1005469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6691603" y="665586"/>
              <a:ext cx="891000" cy="21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9"/>
          <p:cNvSpPr/>
          <p:nvPr/>
        </p:nvSpPr>
        <p:spPr>
          <a:xfrm>
            <a:off x="-361125" y="535000"/>
            <a:ext cx="720000" cy="40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4" r:id="rId4"/>
    <p:sldLayoutId id="2147483674" r:id="rId5"/>
    <p:sldLayoutId id="214748367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3"/>
          <p:cNvSpPr txBox="1">
            <a:spLocks noGrp="1"/>
          </p:cNvSpPr>
          <p:nvPr>
            <p:ph type="ctrTitle"/>
          </p:nvPr>
        </p:nvSpPr>
        <p:spPr>
          <a:xfrm>
            <a:off x="1809800" y="2571738"/>
            <a:ext cx="5524500" cy="14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</a:t>
            </a:r>
            <a:r>
              <a:rPr lang="en" dirty="0"/>
              <a:t>ank churn data analysis  </a:t>
            </a:r>
            <a:endParaRPr dirty="0"/>
          </a:p>
        </p:txBody>
      </p:sp>
      <p:sp>
        <p:nvSpPr>
          <p:cNvPr id="424" name="Google Shape;424;p33"/>
          <p:cNvSpPr txBox="1">
            <a:spLocks noGrp="1"/>
          </p:cNvSpPr>
          <p:nvPr>
            <p:ph type="subTitle" idx="1"/>
          </p:nvPr>
        </p:nvSpPr>
        <p:spPr>
          <a:xfrm>
            <a:off x="1809800" y="4145925"/>
            <a:ext cx="55245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Here is where your presentation begins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425" name="Google Shape;425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24" t="5418" r="514" b="55490"/>
          <a:stretch/>
        </p:blipFill>
        <p:spPr>
          <a:xfrm>
            <a:off x="0" y="0"/>
            <a:ext cx="9144003" cy="2378973"/>
          </a:xfrm>
          <a:prstGeom prst="rect">
            <a:avLst/>
          </a:prstGeom>
        </p:spPr>
      </p:pic>
      <p:sp>
        <p:nvSpPr>
          <p:cNvPr id="426" name="Google Shape;426;p33"/>
          <p:cNvSpPr/>
          <p:nvPr/>
        </p:nvSpPr>
        <p:spPr>
          <a:xfrm>
            <a:off x="8796650" y="1248550"/>
            <a:ext cx="720000" cy="190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DFEA6-EB85-A4C7-39C0-FCC2054FE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2917" y="1523999"/>
            <a:ext cx="6698166" cy="1769327"/>
          </a:xfrm>
        </p:spPr>
        <p:txBody>
          <a:bodyPr/>
          <a:lstStyle/>
          <a:p>
            <a:r>
              <a:rPr lang="en-IN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84101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2493F-B61A-047B-818F-4932D5BB1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11211"/>
            <a:ext cx="7704000" cy="572700"/>
          </a:xfrm>
        </p:spPr>
        <p:txBody>
          <a:bodyPr/>
          <a:lstStyle/>
          <a:p>
            <a:r>
              <a:rPr lang="en-IN" dirty="0"/>
              <a:t>Contents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AFEDF8-D2AF-920E-D0F8-800DD7849B07}"/>
              </a:ext>
            </a:extLst>
          </p:cNvPr>
          <p:cNvSpPr txBox="1"/>
          <p:nvPr/>
        </p:nvSpPr>
        <p:spPr>
          <a:xfrm>
            <a:off x="720000" y="1077951"/>
            <a:ext cx="78515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the percentage of the </a:t>
            </a:r>
            <a:r>
              <a:rPr lang="en-US" sz="18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 and the existing customers from the data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gender-wise percentage of the </a:t>
            </a:r>
            <a:r>
              <a:rPr lang="en-US" sz="18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 and the existing customers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region-wise percentage of the </a:t>
            </a:r>
            <a:r>
              <a:rPr lang="en-US" sz="18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 and the existing customers.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the percentage of the </a:t>
            </a:r>
            <a:r>
              <a:rPr lang="en-US" sz="18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 and the existing customers for each card category.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the percentage of the </a:t>
            </a:r>
            <a:r>
              <a:rPr lang="en-US" sz="18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 and the existing customers for each income category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Display region-wise count of customers. Identify the region that has the maximum number of customers</a:t>
            </a:r>
          </a:p>
          <a:p>
            <a:pPr marL="342900" indent="-342900">
              <a:buAutoNum type="arabicPeriod"/>
            </a:pPr>
            <a:r>
              <a:rPr lang="en-US" sz="1800" dirty="0">
                <a:solidFill>
                  <a:schemeClr val="bg1">
                    <a:lumMod val="10000"/>
                  </a:schemeClr>
                </a:solidFill>
              </a:rPr>
              <a:t>Dash board </a:t>
            </a:r>
            <a:endParaRPr lang="en-IN" sz="18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551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D8916-6F7F-BF02-C638-81377487A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03776"/>
            <a:ext cx="7704000" cy="572700"/>
          </a:xfrm>
        </p:spPr>
        <p:txBody>
          <a:bodyPr/>
          <a:lstStyle/>
          <a:p>
            <a:r>
              <a:rPr lang="en-US" sz="2000" dirty="0"/>
              <a:t>Display region-wise count of customers. Identify the region that has the maximum number of customers</a:t>
            </a:r>
            <a:endParaRPr lang="en-I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237C7-E2BC-435E-A7F8-BF2EB1B1BE2C}"/>
              </a:ext>
            </a:extLst>
          </p:cNvPr>
          <p:cNvSpPr txBox="1"/>
          <p:nvPr/>
        </p:nvSpPr>
        <p:spPr>
          <a:xfrm>
            <a:off x="4572000" y="1657815"/>
            <a:ext cx="40144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As you can see, the majority of Drive Shack's customers are existing customers, at 83.93%. This is a good sign for the company, as it shows that they are able to retain their customers. The 16.07% of customers who are </a:t>
            </a:r>
            <a:r>
              <a:rPr lang="en-US" sz="18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 is a smaller percentage, but it is still something that Drive Shack will want to address.</a:t>
            </a:r>
            <a:endParaRPr lang="en-IN" sz="1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96DC57-AA50-BBAE-C5AA-5774BFDD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50" y="1248937"/>
            <a:ext cx="4014439" cy="311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B598-8ED8-1ECB-3200-1DE5FDF06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96342"/>
            <a:ext cx="7704000" cy="5727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gender-wise percentage of the </a:t>
            </a:r>
            <a:r>
              <a:rPr lang="en-US" sz="20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 and the existing customers</a:t>
            </a:r>
            <a:br>
              <a:rPr lang="en-IN" sz="3600" dirty="0">
                <a:solidFill>
                  <a:schemeClr val="bg1">
                    <a:lumMod val="10000"/>
                  </a:schemeClr>
                </a:solidFill>
              </a:rPr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EA3095-A5E2-36A7-68DA-97732B5F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29" y="1115121"/>
            <a:ext cx="5032702" cy="27952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498887-2D9C-BDA6-4C50-844835C4404A}"/>
              </a:ext>
            </a:extLst>
          </p:cNvPr>
          <p:cNvSpPr txBox="1"/>
          <p:nvPr/>
        </p:nvSpPr>
        <p:spPr>
          <a:xfrm>
            <a:off x="5434361" y="1375317"/>
            <a:ext cx="3397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The data for </a:t>
            </a:r>
            <a:r>
              <a:rPr lang="en-US" sz="18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 customers shows that 62.5% are male and 37.5% are female. For existing customers, 70.4% are male and 29.6% are female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8630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34BE-4536-4A2E-DC5D-E565607A3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59172"/>
            <a:ext cx="7704000" cy="5727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region-wise percentage of the </a:t>
            </a:r>
            <a:r>
              <a:rPr lang="en-US" sz="20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 and the existing customers.</a:t>
            </a:r>
            <a:br>
              <a:rPr lang="en-IN" sz="2000" dirty="0">
                <a:solidFill>
                  <a:schemeClr val="bg1">
                    <a:lumMod val="10000"/>
                  </a:schemeClr>
                </a:solidFill>
              </a:rPr>
            </a:b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F788AD-9B7C-3CFB-6525-75BAC4A9E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863" y="1107688"/>
            <a:ext cx="6415668" cy="2207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5DC6A9-744B-E282-D913-0EFDA92AE4AB}"/>
              </a:ext>
            </a:extLst>
          </p:cNvPr>
          <p:cNvSpPr txBox="1"/>
          <p:nvPr/>
        </p:nvSpPr>
        <p:spPr>
          <a:xfrm>
            <a:off x="661639" y="3598127"/>
            <a:ext cx="790249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In the United States, 17.1% of customers are </a:t>
            </a:r>
            <a:r>
              <a:rPr lang="en-US" sz="18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In the United Kingdom, 22.2% of customers are </a:t>
            </a:r>
            <a:r>
              <a:rPr lang="en-US" sz="18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In Europe, 16.6% of customers are </a:t>
            </a:r>
            <a:r>
              <a:rPr lang="en-US" sz="18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8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7024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31207-A576-A3AF-EB64-3F659A252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4039"/>
            <a:ext cx="7704000" cy="5727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the percentage of the </a:t>
            </a:r>
            <a:r>
              <a:rPr lang="en-US" sz="20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 and the existing customers for each card category.</a:t>
            </a:r>
            <a:br>
              <a:rPr lang="en-IN" sz="2000" dirty="0">
                <a:solidFill>
                  <a:schemeClr val="bg1">
                    <a:lumMod val="10000"/>
                  </a:schemeClr>
                </a:solidFill>
              </a:rPr>
            </a:br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2A8395-02B3-3AE3-AA5A-A229647ED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27" y="1205087"/>
            <a:ext cx="5888400" cy="2485362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38D53F5-B204-4917-A848-6B62A0269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945675"/>
              </p:ext>
            </p:extLst>
          </p:nvPr>
        </p:nvGraphicFramePr>
        <p:xfrm>
          <a:off x="6906322" y="1713720"/>
          <a:ext cx="2033560" cy="1828800"/>
        </p:xfrm>
        <a:graphic>
          <a:graphicData uri="http://schemas.openxmlformats.org/drawingml/2006/table">
            <a:tbl>
              <a:tblPr/>
              <a:tblGrid>
                <a:gridCol w="1016780">
                  <a:extLst>
                    <a:ext uri="{9D8B030D-6E8A-4147-A177-3AD203B41FA5}">
                      <a16:colId xmlns:a16="http://schemas.microsoft.com/office/drawing/2014/main" val="3847182836"/>
                    </a:ext>
                  </a:extLst>
                </a:gridCol>
                <a:gridCol w="1016780">
                  <a:extLst>
                    <a:ext uri="{9D8B030D-6E8A-4147-A177-3AD203B41FA5}">
                      <a16:colId xmlns:a16="http://schemas.microsoft.com/office/drawing/2014/main" val="1045623860"/>
                    </a:ext>
                  </a:extLst>
                </a:gridCol>
              </a:tblGrid>
              <a:tr h="291977">
                <a:tc>
                  <a:txBody>
                    <a:bodyPr/>
                    <a:lstStyle/>
                    <a:p>
                      <a:r>
                        <a:rPr lang="en-IN" b="0" dirty="0">
                          <a:effectLst/>
                          <a:latin typeface="Google Sans"/>
                        </a:rPr>
                        <a:t>Blue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>
                          <a:effectLst/>
                          <a:latin typeface="Google Sans"/>
                        </a:rPr>
                        <a:t>1,501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065856"/>
                  </a:ext>
                </a:extLst>
              </a:tr>
              <a:tr h="291977">
                <a:tc>
                  <a:txBody>
                    <a:bodyPr/>
                    <a:lstStyle/>
                    <a:p>
                      <a:r>
                        <a:rPr lang="en-IN" b="0">
                          <a:effectLst/>
                          <a:latin typeface="Google Sans"/>
                        </a:rPr>
                        <a:t>Gold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>
                          <a:effectLst/>
                          <a:latin typeface="Google Sans"/>
                        </a:rPr>
                        <a:t>350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136882"/>
                  </a:ext>
                </a:extLst>
              </a:tr>
              <a:tr h="291977">
                <a:tc>
                  <a:txBody>
                    <a:bodyPr/>
                    <a:lstStyle/>
                    <a:p>
                      <a:r>
                        <a:rPr lang="en-IN" b="0">
                          <a:effectLst/>
                          <a:latin typeface="Google Sans"/>
                        </a:rPr>
                        <a:t>Platinum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>
                          <a:effectLst/>
                          <a:latin typeface="Google Sans"/>
                        </a:rPr>
                        <a:t>347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622275"/>
                  </a:ext>
                </a:extLst>
              </a:tr>
              <a:tr h="291977">
                <a:tc>
                  <a:txBody>
                    <a:bodyPr/>
                    <a:lstStyle/>
                    <a:p>
                      <a:r>
                        <a:rPr lang="en-IN" b="0">
                          <a:effectLst/>
                          <a:latin typeface="Google Sans"/>
                        </a:rPr>
                        <a:t>Silver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0" dirty="0">
                          <a:effectLst/>
                          <a:latin typeface="Google Sans"/>
                        </a:rPr>
                        <a:t>330</a:t>
                      </a:r>
                    </a:p>
                  </a:txBody>
                  <a:tcPr marL="121920" marR="121920" marT="121920" marB="1219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146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5661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E337D-4352-A05E-1DE7-57FCF7CC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44303"/>
            <a:ext cx="7704000" cy="5727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the percentage of the </a:t>
            </a:r>
            <a:r>
              <a:rPr lang="en-US" sz="2000" dirty="0" err="1">
                <a:solidFill>
                  <a:schemeClr val="bg1">
                    <a:lumMod val="10000"/>
                  </a:schemeClr>
                </a:solidFill>
              </a:rPr>
              <a:t>attrited</a:t>
            </a:r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 and the existing customers for each income category</a:t>
            </a:r>
            <a:br>
              <a:rPr lang="en-IN" sz="3600" dirty="0">
                <a:solidFill>
                  <a:schemeClr val="bg1">
                    <a:lumMod val="10000"/>
                  </a:schemeClr>
                </a:solidFill>
              </a:rPr>
            </a:b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45A260-0EA5-6A9C-ED17-4C24A5B3C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018477"/>
            <a:ext cx="7605131" cy="21038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C7B9DA-9C53-9CC2-C91D-17C605030BA1}"/>
              </a:ext>
            </a:extLst>
          </p:cNvPr>
          <p:cNvSpPr txBox="1"/>
          <p:nvPr/>
        </p:nvSpPr>
        <p:spPr>
          <a:xfrm>
            <a:off x="720000" y="3412272"/>
            <a:ext cx="808835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1F1F1F"/>
                </a:solidFill>
                <a:effectLst/>
                <a:latin typeface="Google Sans"/>
              </a:rPr>
              <a:t>The chart displays the average income distribution for existing and </a:t>
            </a:r>
            <a:r>
              <a:rPr lang="en-US" sz="16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600" b="0" i="0" dirty="0">
                <a:solidFill>
                  <a:srgbClr val="1F1F1F"/>
                </a:solidFill>
                <a:effectLst/>
                <a:latin typeface="Google Sans"/>
              </a:rPr>
              <a:t> Drive Shack customers across four income brackets: Less than $40K, $40K-$60K, $60K-$80K, $80K-$120K, and $120K+.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1F1F1F"/>
                </a:solidFill>
                <a:effectLst/>
                <a:latin typeface="Google Sans"/>
              </a:rPr>
              <a:t>Existing customers generally have higher incomes than </a:t>
            </a:r>
            <a:r>
              <a:rPr lang="en-US" sz="1600" b="0" i="0" dirty="0" err="1">
                <a:solidFill>
                  <a:srgbClr val="1F1F1F"/>
                </a:solidFill>
                <a:effectLst/>
                <a:latin typeface="Google Sans"/>
              </a:rPr>
              <a:t>attrited</a:t>
            </a:r>
            <a:r>
              <a:rPr lang="en-US" sz="1600" b="0" i="0" dirty="0">
                <a:solidFill>
                  <a:srgbClr val="1F1F1F"/>
                </a:solidFill>
                <a:effectLst/>
                <a:latin typeface="Google Sans"/>
              </a:rPr>
              <a:t> customers. This is evident across all income brackets, with existing customers having a larger share in each higher income bracket.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8140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87C22-2EAF-922D-3459-866B567A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22000"/>
            <a:ext cx="7704000" cy="572700"/>
          </a:xfrm>
        </p:spPr>
        <p:txBody>
          <a:bodyPr/>
          <a:lstStyle/>
          <a:p>
            <a:r>
              <a:rPr lang="en-US" sz="2000" dirty="0">
                <a:solidFill>
                  <a:schemeClr val="bg1">
                    <a:lumMod val="10000"/>
                  </a:schemeClr>
                </a:solidFill>
              </a:rPr>
              <a:t>Display region-wise count of customers. Identify the region that has the maximum number of customers</a:t>
            </a:r>
            <a:br>
              <a:rPr lang="en-US" sz="2000" dirty="0">
                <a:solidFill>
                  <a:schemeClr val="bg1">
                    <a:lumMod val="10000"/>
                  </a:schemeClr>
                </a:solidFill>
              </a:rPr>
            </a:b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CD9E93-4EA6-267D-1BF9-89B37097F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25" y="996175"/>
            <a:ext cx="7005190" cy="281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06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2C99-E2FC-BFAC-0AE4-AA7905366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80752"/>
            <a:ext cx="7704000" cy="572700"/>
          </a:xfrm>
        </p:spPr>
        <p:txBody>
          <a:bodyPr/>
          <a:lstStyle/>
          <a:p>
            <a:r>
              <a:rPr lang="en-US" sz="3600" dirty="0">
                <a:solidFill>
                  <a:schemeClr val="bg1">
                    <a:lumMod val="10000"/>
                  </a:schemeClr>
                </a:solidFill>
              </a:rPr>
              <a:t>Dash board </a:t>
            </a:r>
            <a:br>
              <a:rPr lang="en-IN" sz="3600" dirty="0">
                <a:solidFill>
                  <a:schemeClr val="bg1">
                    <a:lumMod val="10000"/>
                  </a:schemeClr>
                </a:solidFill>
              </a:rPr>
            </a:b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88DDED-1F37-1F8D-33C6-833744557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03" y="653452"/>
            <a:ext cx="8489794" cy="41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61808"/>
      </p:ext>
    </p:extLst>
  </p:cSld>
  <p:clrMapOvr>
    <a:masterClrMapping/>
  </p:clrMapOvr>
</p:sld>
</file>

<file path=ppt/theme/theme1.xml><?xml version="1.0" encoding="utf-8"?>
<a:theme xmlns:a="http://schemas.openxmlformats.org/drawingml/2006/main" name="Bank Fees Marketing Plan by Slidesgo">
  <a:themeElements>
    <a:clrScheme name="Simple Light">
      <a:dk1>
        <a:srgbClr val="232323"/>
      </a:dk1>
      <a:lt1>
        <a:srgbClr val="FDFDFD"/>
      </a:lt1>
      <a:dk2>
        <a:srgbClr val="F0D931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On-screen Show (16:9)</PresentationFormat>
  <Paragraphs>33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Work Sans Medium</vt:lpstr>
      <vt:lpstr>Google Sans</vt:lpstr>
      <vt:lpstr>Work Sans</vt:lpstr>
      <vt:lpstr>Arial</vt:lpstr>
      <vt:lpstr>Montserrat ExtraBold</vt:lpstr>
      <vt:lpstr>Bank Fees Marketing Plan by Slidesgo</vt:lpstr>
      <vt:lpstr>Bank churn data analysis  </vt:lpstr>
      <vt:lpstr>Contents </vt:lpstr>
      <vt:lpstr>Display region-wise count of customers. Identify the region that has the maximum number of customers</vt:lpstr>
      <vt:lpstr>Display gender-wise percentage of the attrited and the existing customers </vt:lpstr>
      <vt:lpstr>Display region-wise percentage of the attrited and the existing customers. </vt:lpstr>
      <vt:lpstr>Display the percentage of the attrited and the existing customers for each card category. </vt:lpstr>
      <vt:lpstr>Display the percentage of the attrited and the existing customers for each income category </vt:lpstr>
      <vt:lpstr>Display region-wise count of customers. Identify the region that has the maximum number of customers </vt:lpstr>
      <vt:lpstr>Dash board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churn data analysis  </dc:title>
  <dc:creator>HP</dc:creator>
  <cp:lastModifiedBy>Shivakumar Mandagi</cp:lastModifiedBy>
  <cp:revision>1</cp:revision>
  <dcterms:modified xsi:type="dcterms:W3CDTF">2023-12-21T23:16:41Z</dcterms:modified>
</cp:coreProperties>
</file>